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70" r:id="rId3"/>
    <p:sldId id="272" r:id="rId4"/>
    <p:sldId id="273" r:id="rId5"/>
    <p:sldId id="274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72" autoAdjust="0"/>
    <p:restoredTop sz="94660"/>
  </p:normalViewPr>
  <p:slideViewPr>
    <p:cSldViewPr snapToGrid="0">
      <p:cViewPr varScale="1">
        <p:scale>
          <a:sx n="69" d="100"/>
          <a:sy n="69" d="100"/>
        </p:scale>
        <p:origin x="96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5328DCC-034E-37B0-9FEF-3BF91170D4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0B417283-FEA6-42C2-375E-7A5DBD3C03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CCE6924-DB72-AC71-029D-52FCFB379B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70CFE-F60D-4CC9-B2B4-5D0BE2DD34A9}" type="datetimeFigureOut">
              <a:rPr kumimoji="1" lang="ja-JP" altLang="en-US" smtClean="0"/>
              <a:t>2024/7/7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BE79886-82EA-4D3C-855E-82FF066877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8633336-3D19-2CFF-99EF-E61B63F32F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C87FD-B9F1-4E68-AE50-B12FB0D940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03408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BBE7FEE-626A-7D1D-E13C-C4CED33ED0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6C6A31E-A19C-D563-9560-858E178E68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53D122F-1C87-1124-6F6B-1449EF0560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70CFE-F60D-4CC9-B2B4-5D0BE2DD34A9}" type="datetimeFigureOut">
              <a:rPr kumimoji="1" lang="ja-JP" altLang="en-US" smtClean="0"/>
              <a:t>2024/7/7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F014713-622B-7612-DF0C-7DF2A996C7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8B019D7-1142-0D43-356C-B02B80663D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C87FD-B9F1-4E68-AE50-B12FB0D940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99590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2416802A-99A7-0745-EC4C-1A17B2C0F8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2EB7595-770A-8659-CE51-96B0E011F9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79C497D-D80E-C2DA-E6BA-8CCE661A6E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70CFE-F60D-4CC9-B2B4-5D0BE2DD34A9}" type="datetimeFigureOut">
              <a:rPr kumimoji="1" lang="ja-JP" altLang="en-US" smtClean="0"/>
              <a:t>2024/7/7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482FE22-8177-DFE1-752A-7E4FAD2AAC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25FC24C-38BF-3333-2E7E-E2C0BE1F5E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C87FD-B9F1-4E68-AE50-B12FB0D940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47358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933F9EF-D122-3011-70E5-22BA2C7B7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78E3156-1947-3F92-8BE4-6B2E5EF5A1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142C5AD-8B47-F4D6-B204-62AA3F734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70CFE-F60D-4CC9-B2B4-5D0BE2DD34A9}" type="datetimeFigureOut">
              <a:rPr kumimoji="1" lang="ja-JP" altLang="en-US" smtClean="0"/>
              <a:t>2024/7/7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3951361-0AD5-972B-8EF0-EE8DF617DA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AC73A18-AA29-7D5C-D9B7-2490EDB89C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C87FD-B9F1-4E68-AE50-B12FB0D940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73949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A7E4B47-A38A-53FA-AB06-C4742785B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E897FB3-1CBD-2E39-A99F-967F051C24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789BA7D-AD14-146E-855C-DEB10107CC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70CFE-F60D-4CC9-B2B4-5D0BE2DD34A9}" type="datetimeFigureOut">
              <a:rPr kumimoji="1" lang="ja-JP" altLang="en-US" smtClean="0"/>
              <a:t>2024/7/7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D46FD4B-38A2-4CFF-3817-5D35DD86A2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C7AFC42-77B2-FA43-56E8-0FC3CB5C7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C87FD-B9F1-4E68-AE50-B12FB0D940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8420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B4E72A9-009E-7DEF-B688-3F3FFEF6B0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A2EA74E-B1BD-913F-3EF2-0E573A449B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E5E48CA-323E-E1D5-D858-B3EC9B9B19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0057BEE-7762-A6A9-20D0-82C9392A14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70CFE-F60D-4CC9-B2B4-5D0BE2DD34A9}" type="datetimeFigureOut">
              <a:rPr kumimoji="1" lang="ja-JP" altLang="en-US" smtClean="0"/>
              <a:t>2024/7/7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90B6F10-3C31-8692-E873-1AB38E70A2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E75B828-E125-83AE-8C15-9AF6E43AD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C87FD-B9F1-4E68-AE50-B12FB0D940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4054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06FAC17-0C3D-E1C8-492E-6891CDDB4F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5C36378-A0FB-0852-3F80-2376F50775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2651DF3-AB42-11D2-3D29-7F0549B098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D2D8386-FA53-1956-A4B6-ADAE522870D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C8E8B132-8A83-966A-EA24-E036BCD1899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C2E32EB8-2B66-DF99-A1E5-47F7351C4F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70CFE-F60D-4CC9-B2B4-5D0BE2DD34A9}" type="datetimeFigureOut">
              <a:rPr kumimoji="1" lang="ja-JP" altLang="en-US" smtClean="0"/>
              <a:t>2024/7/7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A1ED0A5A-3BD9-D2A6-3F47-0A521E3AE9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70A8BE-8F15-2978-E507-8D42D9E5CF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C87FD-B9F1-4E68-AE50-B12FB0D940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50943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29C4DC5-E010-7300-04CD-678C5EF14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A30C3BC-7841-7C7A-ADE8-9959DEE20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70CFE-F60D-4CC9-B2B4-5D0BE2DD34A9}" type="datetimeFigureOut">
              <a:rPr kumimoji="1" lang="ja-JP" altLang="en-US" smtClean="0"/>
              <a:t>2024/7/7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CFC30EE-F472-530B-947C-4B7117C598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F84BF75A-669E-1DFB-6185-84C08C9B8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C87FD-B9F1-4E68-AE50-B12FB0D940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2941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42019D42-DA0A-5451-C523-C3A0628188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70CFE-F60D-4CC9-B2B4-5D0BE2DD34A9}" type="datetimeFigureOut">
              <a:rPr kumimoji="1" lang="ja-JP" altLang="en-US" smtClean="0"/>
              <a:t>2024/7/7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465CAC1D-A10E-0787-BC9B-7B988C8122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551343B-9B8E-F641-D677-34AEFDAE3B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C87FD-B9F1-4E68-AE50-B12FB0D940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07099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507023B-4B43-F01B-660A-143D60E88D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C3C9AC4-97AE-968B-EFE3-A0D867D482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843A400-92C2-C6E6-9779-FFFA8616DE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37F3740-69F3-86CA-F83D-C9E37AD38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70CFE-F60D-4CC9-B2B4-5D0BE2DD34A9}" type="datetimeFigureOut">
              <a:rPr kumimoji="1" lang="ja-JP" altLang="en-US" smtClean="0"/>
              <a:t>2024/7/7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8A9F104-7E26-0EF7-8266-259CF06C9A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7FC576B-A51E-E3D3-DDDE-318A11679B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C87FD-B9F1-4E68-AE50-B12FB0D940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88746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C6CBD98-5B99-4454-A0C7-9D8366C9C2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24FC8503-3590-D5EE-74AC-B536ADAA4F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0E8C29C-379D-F740-90EB-4740DF6EE1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74E6FE3-6C5C-ED05-C8AA-6563E19BC6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70CFE-F60D-4CC9-B2B4-5D0BE2DD34A9}" type="datetimeFigureOut">
              <a:rPr kumimoji="1" lang="ja-JP" altLang="en-US" smtClean="0"/>
              <a:t>2024/7/7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9F9912A-0450-6185-4EFC-9F1ECC35AD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FE88104-4F46-B5C5-D82C-0B15EBD12F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C87FD-B9F1-4E68-AE50-B12FB0D940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2696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B3394BB6-FFC0-D5CA-D5F5-D4686F8CC8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E3B157A-62E8-F478-4F92-3D61728020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58177A8-5009-2D59-FFA1-EA3CDC3C36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5970CFE-F60D-4CC9-B2B4-5D0BE2DD34A9}" type="datetimeFigureOut">
              <a:rPr kumimoji="1" lang="ja-JP" altLang="en-US" smtClean="0"/>
              <a:t>2024/7/7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B9C8F9E-DF5A-343F-4C29-E56CC357B36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6801872-F84B-7592-129A-EF9C630DBE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A2C87FD-B9F1-4E68-AE50-B12FB0D940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60927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49788B63-0DA7-C613-B890-F217F64E28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8371840" y="3007360"/>
            <a:ext cx="3247708" cy="2323465"/>
          </a:xfrm>
        </p:spPr>
        <p:txBody>
          <a:bodyPr/>
          <a:lstStyle/>
          <a:p>
            <a:endParaRPr lang="ja-JP" altLang="en-US"/>
          </a:p>
        </p:txBody>
      </p:sp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AE1371D9-0433-FE73-FBDF-EEA5DCFD28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8609236"/>
              </p:ext>
            </p:extLst>
          </p:nvPr>
        </p:nvGraphicFramePr>
        <p:xfrm>
          <a:off x="833120" y="980276"/>
          <a:ext cx="10800000" cy="1112520"/>
        </p:xfrm>
        <a:graphic>
          <a:graphicData uri="http://schemas.openxmlformats.org/drawingml/2006/table">
            <a:tbl>
              <a:tblPr firstCol="1" bandRow="1">
                <a:tableStyleId>{93296810-A885-4BE3-A3E7-6D5BEEA58F35}</a:tableStyleId>
              </a:tblPr>
              <a:tblGrid>
                <a:gridCol w="1800000">
                  <a:extLst>
                    <a:ext uri="{9D8B030D-6E8A-4147-A177-3AD203B41FA5}">
                      <a16:colId xmlns:a16="http://schemas.microsoft.com/office/drawing/2014/main" val="3604150294"/>
                    </a:ext>
                  </a:extLst>
                </a:gridCol>
                <a:gridCol w="9000000">
                  <a:extLst>
                    <a:ext uri="{9D8B030D-6E8A-4147-A177-3AD203B41FA5}">
                      <a16:colId xmlns:a16="http://schemas.microsoft.com/office/drawing/2014/main" val="161161331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pt-BR" altLang="ja-JP" sz="16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Nome</a:t>
                      </a:r>
                      <a:r>
                        <a:rPr kumimoji="1" lang="ja-JP" altLang="en-US" sz="16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1" lang="ja-JP" alt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名前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42243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pt-BR" altLang="ja-JP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Entidade</a:t>
                      </a:r>
                      <a:r>
                        <a:rPr kumimoji="1" lang="ja-JP" altLang="en-U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1" lang="ja-JP" alt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所属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28732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pt-BR" altLang="ja-JP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Cargo</a:t>
                      </a:r>
                      <a:r>
                        <a:rPr kumimoji="1" lang="ja-JP" altLang="en-U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1" lang="ja-JP" alt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役職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762271"/>
                  </a:ext>
                </a:extLst>
              </a:tr>
            </a:tbl>
          </a:graphicData>
        </a:graphic>
      </p:graphicFrame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966BB759-A21E-E9BC-E9C4-F7BB7979C931}"/>
              </a:ext>
            </a:extLst>
          </p:cNvPr>
          <p:cNvSpPr txBox="1"/>
          <p:nvPr/>
        </p:nvSpPr>
        <p:spPr>
          <a:xfrm>
            <a:off x="1341119" y="423503"/>
            <a:ext cx="881764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altLang="ja-JP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Formulário do Plano de Negócios</a:t>
            </a:r>
            <a:r>
              <a:rPr lang="ja-JP" alt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ja-JP" altLang="en-US" sz="2400" dirty="0">
                <a:effectLst/>
                <a:ea typeface="HGSｺﾞｼｯｸM" panose="020B0600000000000000" pitchFamily="50" charset="-128"/>
                <a:cs typeface="メイリオ" panose="020B0604030504040204" pitchFamily="50" charset="-128"/>
              </a:rPr>
              <a:t>ビジネスプラン記入フォーム</a:t>
            </a:r>
            <a:endParaRPr lang="ja-JP" altLang="en-US" sz="2400" dirty="0"/>
          </a:p>
        </p:txBody>
      </p:sp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98765225-041A-D8DE-488B-A1A9D43199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3190584"/>
              </p:ext>
            </p:extLst>
          </p:nvPr>
        </p:nvGraphicFramePr>
        <p:xfrm>
          <a:off x="833120" y="3007360"/>
          <a:ext cx="7380000" cy="3314484"/>
        </p:xfrm>
        <a:graphic>
          <a:graphicData uri="http://schemas.openxmlformats.org/drawingml/2006/table">
            <a:tbl>
              <a:tblPr firstCol="1" bandRow="1">
                <a:tableStyleId>{93296810-A885-4BE3-A3E7-6D5BEEA58F35}</a:tableStyleId>
              </a:tblPr>
              <a:tblGrid>
                <a:gridCol w="1260000">
                  <a:extLst>
                    <a:ext uri="{9D8B030D-6E8A-4147-A177-3AD203B41FA5}">
                      <a16:colId xmlns:a16="http://schemas.microsoft.com/office/drawing/2014/main" val="3604150294"/>
                    </a:ext>
                  </a:extLst>
                </a:gridCol>
                <a:gridCol w="6120000">
                  <a:extLst>
                    <a:ext uri="{9D8B030D-6E8A-4147-A177-3AD203B41FA5}">
                      <a16:colId xmlns:a16="http://schemas.microsoft.com/office/drawing/2014/main" val="1611613317"/>
                    </a:ext>
                  </a:extLst>
                </a:gridCol>
              </a:tblGrid>
              <a:tr h="377614">
                <a:tc>
                  <a:txBody>
                    <a:bodyPr/>
                    <a:lstStyle/>
                    <a:p>
                      <a:r>
                        <a:rPr kumimoji="1" lang="pt-BR" altLang="ja-JP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Produto</a:t>
                      </a:r>
                    </a:p>
                    <a:p>
                      <a:r>
                        <a:rPr kumimoji="1" lang="ja-JP" alt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品目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4224319"/>
                  </a:ext>
                </a:extLst>
              </a:tr>
              <a:tr h="279632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pt-BR" altLang="ja-JP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Detalhes do Produto</a:t>
                      </a:r>
                      <a:endParaRPr kumimoji="1" lang="ja-JP" alt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r>
                        <a:rPr kumimoji="1" lang="ja-JP" alt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詳細 </a:t>
                      </a:r>
                      <a:endParaRPr kumimoji="1" lang="pt-BR" altLang="ja-JP"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2873286"/>
                  </a:ext>
                </a:extLst>
              </a:tr>
            </a:tbl>
          </a:graphicData>
        </a:graphic>
      </p:graphicFrame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44C5C73A-2AA8-DC03-2AF3-D847A0542BCC}"/>
              </a:ext>
            </a:extLst>
          </p:cNvPr>
          <p:cNvSpPr txBox="1"/>
          <p:nvPr/>
        </p:nvSpPr>
        <p:spPr>
          <a:xfrm>
            <a:off x="833120" y="2608181"/>
            <a:ext cx="1052576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800" dirty="0">
                <a:effectLst/>
                <a:ea typeface="HGSｺﾞｼｯｸM" panose="020B0600000000000000" pitchFamily="50" charset="-128"/>
                <a:cs typeface="メイリオ" panose="020B0604030504040204" pitchFamily="50" charset="-128"/>
              </a:rPr>
              <a:t>1. </a:t>
            </a:r>
            <a:r>
              <a:rPr lang="pt-BR" altLang="ja-JP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Produtos alimentícios alvo do Japão</a:t>
            </a:r>
            <a:r>
              <a:rPr lang="ja-JP" alt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ja-JP" altLang="ja-JP" sz="1800" dirty="0">
                <a:effectLst/>
                <a:ea typeface="HGSｺﾞｼｯｸM" panose="020B0600000000000000" pitchFamily="50" charset="-128"/>
                <a:cs typeface="メイリオ" panose="020B0604030504040204" pitchFamily="50" charset="-128"/>
              </a:rPr>
              <a:t>ターゲットとなる日本食品</a:t>
            </a:r>
            <a:endParaRPr lang="ja-JP" alt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F4C048BE-B44F-B847-04E9-85D0EA6F6D38}"/>
              </a:ext>
            </a:extLst>
          </p:cNvPr>
          <p:cNvSpPr txBox="1"/>
          <p:nvPr/>
        </p:nvSpPr>
        <p:spPr>
          <a:xfrm>
            <a:off x="8385412" y="5416059"/>
            <a:ext cx="324770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altLang="ja-JP" sz="1200" dirty="0">
                <a:effectLst/>
                <a:ea typeface="HGSｺﾞｼｯｸM" panose="020B0600000000000000" pitchFamily="50" charset="-128"/>
                <a:cs typeface="メイリオ" panose="020B0604030504040204" pitchFamily="50" charset="-128"/>
              </a:rPr>
              <a:t>Adicionar imagens e gráficos para melhor visualização </a:t>
            </a:r>
            <a:r>
              <a:rPr lang="ja-JP" altLang="en-US" sz="1200" dirty="0">
                <a:effectLst/>
                <a:ea typeface="HGSｺﾞｼｯｸM" panose="020B0600000000000000" pitchFamily="50" charset="-128"/>
                <a:cs typeface="メイリオ" panose="020B0604030504040204" pitchFamily="50" charset="-128"/>
              </a:rPr>
              <a:t>適宜、図やグラフを追加する</a:t>
            </a:r>
            <a:endParaRPr lang="ja-JP" altLang="en-US" sz="1200" dirty="0"/>
          </a:p>
        </p:txBody>
      </p:sp>
    </p:spTree>
    <p:extLst>
      <p:ext uri="{BB962C8B-B14F-4D97-AF65-F5344CB8AC3E}">
        <p14:creationId xmlns:p14="http://schemas.microsoft.com/office/powerpoint/2010/main" val="10231499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49788B63-0DA7-C613-B890-F217F64E28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895600" y="4717628"/>
            <a:ext cx="2682240" cy="1691826"/>
          </a:xfrm>
        </p:spPr>
        <p:txBody>
          <a:bodyPr/>
          <a:lstStyle/>
          <a:p>
            <a:endParaRPr lang="ja-JP" altLang="en-US" dirty="0"/>
          </a:p>
        </p:txBody>
      </p:sp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537E50ED-DA24-2303-82E1-46B5F03C2B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6923752"/>
              </p:ext>
            </p:extLst>
          </p:nvPr>
        </p:nvGraphicFramePr>
        <p:xfrm>
          <a:off x="782320" y="924560"/>
          <a:ext cx="10800000" cy="3598334"/>
        </p:xfrm>
        <a:graphic>
          <a:graphicData uri="http://schemas.openxmlformats.org/drawingml/2006/table">
            <a:tbl>
              <a:tblPr firstCol="1" bandRow="1">
                <a:tableStyleId>{93296810-A885-4BE3-A3E7-6D5BEEA58F35}</a:tableStyleId>
              </a:tblPr>
              <a:tblGrid>
                <a:gridCol w="1800000">
                  <a:extLst>
                    <a:ext uri="{9D8B030D-6E8A-4147-A177-3AD203B41FA5}">
                      <a16:colId xmlns:a16="http://schemas.microsoft.com/office/drawing/2014/main" val="3604150294"/>
                    </a:ext>
                  </a:extLst>
                </a:gridCol>
                <a:gridCol w="9000000">
                  <a:extLst>
                    <a:ext uri="{9D8B030D-6E8A-4147-A177-3AD203B41FA5}">
                      <a16:colId xmlns:a16="http://schemas.microsoft.com/office/drawing/2014/main" val="1611613317"/>
                    </a:ext>
                  </a:extLst>
                </a:gridCol>
              </a:tblGrid>
              <a:tr h="1698414">
                <a:tc>
                  <a:txBody>
                    <a:bodyPr/>
                    <a:lstStyle/>
                    <a:p>
                      <a:r>
                        <a:rPr kumimoji="1" lang="pt-BR" altLang="ja-JP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Tamanho do mercado</a:t>
                      </a:r>
                    </a:p>
                    <a:p>
                      <a:r>
                        <a:rPr kumimoji="1" lang="ja-JP" alt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市場規模</a:t>
                      </a:r>
                      <a:endParaRPr kumimoji="1" lang="pt-BR" altLang="ja-JP"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4224319"/>
                  </a:ext>
                </a:extLst>
              </a:tr>
              <a:tr h="189992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pt-BR" altLang="ja-JP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Demanda, Perspectivas futuras do mercado</a:t>
                      </a:r>
                      <a:endParaRPr kumimoji="1" lang="ja-JP" alt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r>
                        <a:rPr kumimoji="1" lang="ja-JP" alt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市場のニーズ・将来性</a:t>
                      </a:r>
                      <a:endParaRPr kumimoji="1" lang="pt-BR" altLang="ja-JP"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2873286"/>
                  </a:ext>
                </a:extLst>
              </a:tr>
            </a:tbl>
          </a:graphicData>
        </a:graphic>
      </p:graphicFrame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347B58C-8610-5A40-5475-91E450756132}"/>
              </a:ext>
            </a:extLst>
          </p:cNvPr>
          <p:cNvSpPr txBox="1"/>
          <p:nvPr/>
        </p:nvSpPr>
        <p:spPr>
          <a:xfrm>
            <a:off x="873760" y="467177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800" dirty="0">
                <a:effectLst/>
                <a:ea typeface="HGSｺﾞｼｯｸM" panose="020B0600000000000000" pitchFamily="50" charset="-128"/>
                <a:cs typeface="メイリオ" panose="020B0604030504040204" pitchFamily="50" charset="-128"/>
              </a:rPr>
              <a:t>2.</a:t>
            </a:r>
            <a:r>
              <a:rPr lang="pt-BR" altLang="ja-JP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Potencial do Mercado</a:t>
            </a:r>
            <a:r>
              <a:rPr lang="ja-JP" alt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ja-JP" altLang="en-US" sz="1800" dirty="0">
                <a:effectLst/>
                <a:ea typeface="HGSｺﾞｼｯｸM" panose="020B0600000000000000" pitchFamily="50" charset="-128"/>
                <a:cs typeface="メイリオ" panose="020B0604030504040204" pitchFamily="50" charset="-128"/>
              </a:rPr>
              <a:t>市場のポテンシャル</a:t>
            </a:r>
            <a:endParaRPr lang="ja-JP" altLang="en-US" dirty="0"/>
          </a:p>
        </p:txBody>
      </p:sp>
      <p:sp>
        <p:nvSpPr>
          <p:cNvPr id="9" name="図プレースホルダー 2">
            <a:extLst>
              <a:ext uri="{FF2B5EF4-FFF2-40B4-BE49-F238E27FC236}">
                <a16:creationId xmlns:a16="http://schemas.microsoft.com/office/drawing/2014/main" id="{B76682B0-1C98-12CF-B035-1A1AAE6E9781}"/>
              </a:ext>
            </a:extLst>
          </p:cNvPr>
          <p:cNvSpPr txBox="1">
            <a:spLocks/>
          </p:cNvSpPr>
          <p:nvPr/>
        </p:nvSpPr>
        <p:spPr>
          <a:xfrm>
            <a:off x="6096000" y="4174040"/>
            <a:ext cx="3247708" cy="23234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0" name="図プレースホルダー 2">
            <a:extLst>
              <a:ext uri="{FF2B5EF4-FFF2-40B4-BE49-F238E27FC236}">
                <a16:creationId xmlns:a16="http://schemas.microsoft.com/office/drawing/2014/main" id="{7A18793A-6495-0C46-3E70-6465DD1DC029}"/>
              </a:ext>
            </a:extLst>
          </p:cNvPr>
          <p:cNvSpPr txBox="1">
            <a:spLocks/>
          </p:cNvSpPr>
          <p:nvPr/>
        </p:nvSpPr>
        <p:spPr>
          <a:xfrm>
            <a:off x="6096000" y="4717628"/>
            <a:ext cx="2682240" cy="16918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352551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49788B63-0DA7-C613-B890-F217F64E28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848292" y="4816168"/>
            <a:ext cx="2682240" cy="1691826"/>
          </a:xfrm>
        </p:spPr>
        <p:txBody>
          <a:bodyPr/>
          <a:lstStyle/>
          <a:p>
            <a:endParaRPr lang="ja-JP" altLang="en-US" dirty="0"/>
          </a:p>
        </p:txBody>
      </p:sp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537E50ED-DA24-2303-82E1-46B5F03C2B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2492769"/>
              </p:ext>
            </p:extLst>
          </p:nvPr>
        </p:nvGraphicFramePr>
        <p:xfrm>
          <a:off x="782320" y="924560"/>
          <a:ext cx="10800000" cy="3672000"/>
        </p:xfrm>
        <a:graphic>
          <a:graphicData uri="http://schemas.openxmlformats.org/drawingml/2006/table">
            <a:tbl>
              <a:tblPr firstCol="1" bandRow="1">
                <a:tableStyleId>{93296810-A885-4BE3-A3E7-6D5BEEA58F35}</a:tableStyleId>
              </a:tblPr>
              <a:tblGrid>
                <a:gridCol w="1800000">
                  <a:extLst>
                    <a:ext uri="{9D8B030D-6E8A-4147-A177-3AD203B41FA5}">
                      <a16:colId xmlns:a16="http://schemas.microsoft.com/office/drawing/2014/main" val="3604150294"/>
                    </a:ext>
                  </a:extLst>
                </a:gridCol>
                <a:gridCol w="9000000">
                  <a:extLst>
                    <a:ext uri="{9D8B030D-6E8A-4147-A177-3AD203B41FA5}">
                      <a16:colId xmlns:a16="http://schemas.microsoft.com/office/drawing/2014/main" val="1611613317"/>
                    </a:ext>
                  </a:extLst>
                </a:gridCol>
              </a:tblGrid>
              <a:tr h="1980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pt-BR" altLang="ja-JP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Tamanho da empresa,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pt-BR" altLang="ja-JP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Faturamento anual (USD)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組織事業規模・年間取引額</a:t>
                      </a:r>
                      <a:endParaRPr kumimoji="1" lang="pt-BR" altLang="ja-JP"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4224319"/>
                  </a:ext>
                </a:extLst>
              </a:tr>
              <a:tr h="1692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pt-BR" altLang="ja-JP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Experiências com importação (mencionar sobre o Japão também)</a:t>
                      </a:r>
                      <a:r>
                        <a:rPr kumimoji="1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endParaRPr kumimoji="1" lang="ja-JP" alt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r>
                        <a:rPr kumimoji="1" lang="ja-JP" alt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輸入経験（日本についても言及）</a:t>
                      </a:r>
                      <a:endParaRPr kumimoji="1" lang="pt-BR" altLang="ja-JP"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2873286"/>
                  </a:ext>
                </a:extLst>
              </a:tr>
            </a:tbl>
          </a:graphicData>
        </a:graphic>
      </p:graphicFrame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347B58C-8610-5A40-5475-91E450756132}"/>
              </a:ext>
            </a:extLst>
          </p:cNvPr>
          <p:cNvSpPr txBox="1"/>
          <p:nvPr/>
        </p:nvSpPr>
        <p:spPr>
          <a:xfrm>
            <a:off x="873759" y="467177"/>
            <a:ext cx="685403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800" dirty="0">
                <a:effectLst/>
                <a:ea typeface="HGSｺﾞｼｯｸM" panose="020B0600000000000000" pitchFamily="50" charset="-128"/>
                <a:cs typeface="メイリオ" panose="020B0604030504040204" pitchFamily="50" charset="-128"/>
              </a:rPr>
              <a:t>3.</a:t>
            </a:r>
            <a:r>
              <a:rPr lang="pt-BR" altLang="ja-JP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altLang="ja-JP" sz="1800" dirty="0">
                <a:effectLst/>
                <a:latin typeface="Calibri" panose="020F0502020204030204" pitchFamily="34" charset="0"/>
                <a:ea typeface="HGSｺﾞｼｯｸM" panose="020B0600000000000000" pitchFamily="50" charset="-128"/>
              </a:rPr>
              <a:t>Detalhes do seu negócio (do candidato)</a:t>
            </a:r>
            <a:r>
              <a:rPr lang="ja-JP" altLang="en-US" sz="1800" dirty="0">
                <a:effectLst/>
                <a:latin typeface="Calibri" panose="020F0502020204030204" pitchFamily="34" charset="0"/>
                <a:ea typeface="HGSｺﾞｼｯｸM" panose="020B0600000000000000" pitchFamily="50" charset="-128"/>
              </a:rPr>
              <a:t> </a:t>
            </a:r>
            <a:r>
              <a:rPr lang="ja-JP" altLang="en-US" sz="1800" dirty="0">
                <a:effectLst/>
                <a:ea typeface="HGSｺﾞｼｯｸM" panose="020B0600000000000000" pitchFamily="50" charset="-128"/>
                <a:cs typeface="メイリオ" panose="020B0604030504040204" pitchFamily="50" charset="-128"/>
              </a:rPr>
              <a:t>参加者のビジネス</a:t>
            </a:r>
            <a:endParaRPr lang="ja-JP" altLang="en-US" dirty="0"/>
          </a:p>
        </p:txBody>
      </p:sp>
      <p:sp>
        <p:nvSpPr>
          <p:cNvPr id="9" name="図プレースホルダー 2">
            <a:extLst>
              <a:ext uri="{FF2B5EF4-FFF2-40B4-BE49-F238E27FC236}">
                <a16:creationId xmlns:a16="http://schemas.microsoft.com/office/drawing/2014/main" id="{B76682B0-1C98-12CF-B035-1A1AAE6E9781}"/>
              </a:ext>
            </a:extLst>
          </p:cNvPr>
          <p:cNvSpPr txBox="1">
            <a:spLocks/>
          </p:cNvSpPr>
          <p:nvPr/>
        </p:nvSpPr>
        <p:spPr>
          <a:xfrm>
            <a:off x="6096000" y="4174040"/>
            <a:ext cx="3247708" cy="23234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0" name="図プレースホルダー 2">
            <a:extLst>
              <a:ext uri="{FF2B5EF4-FFF2-40B4-BE49-F238E27FC236}">
                <a16:creationId xmlns:a16="http://schemas.microsoft.com/office/drawing/2014/main" id="{7A18793A-6495-0C46-3E70-6465DD1DC029}"/>
              </a:ext>
            </a:extLst>
          </p:cNvPr>
          <p:cNvSpPr txBox="1">
            <a:spLocks/>
          </p:cNvSpPr>
          <p:nvPr/>
        </p:nvSpPr>
        <p:spPr>
          <a:xfrm>
            <a:off x="6096000" y="4717628"/>
            <a:ext cx="2682240" cy="16918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668633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ACABB48-E87F-945C-D310-AD5D53CFBD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62014" y="4653279"/>
            <a:ext cx="5157787" cy="1983423"/>
          </a:xfrm>
        </p:spPr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572E62E5-E95F-F542-6799-9402CDDE3E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82360" y="4653278"/>
            <a:ext cx="5183188" cy="1983424"/>
          </a:xfrm>
        </p:spPr>
        <p:txBody>
          <a:bodyPr/>
          <a:lstStyle/>
          <a:p>
            <a:endParaRPr kumimoji="1" lang="ja-JP" altLang="en-US" dirty="0"/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DBA5314E-95B2-25BD-01C5-324180E3B9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9693790"/>
              </p:ext>
            </p:extLst>
          </p:nvPr>
        </p:nvGraphicFramePr>
        <p:xfrm>
          <a:off x="782320" y="924560"/>
          <a:ext cx="10800000" cy="3491900"/>
        </p:xfrm>
        <a:graphic>
          <a:graphicData uri="http://schemas.openxmlformats.org/drawingml/2006/table">
            <a:tbl>
              <a:tblPr firstCol="1" bandRow="1">
                <a:tableStyleId>{93296810-A885-4BE3-A3E7-6D5BEEA58F35}</a:tableStyleId>
              </a:tblPr>
              <a:tblGrid>
                <a:gridCol w="1800000">
                  <a:extLst>
                    <a:ext uri="{9D8B030D-6E8A-4147-A177-3AD203B41FA5}">
                      <a16:colId xmlns:a16="http://schemas.microsoft.com/office/drawing/2014/main" val="3604150294"/>
                    </a:ext>
                  </a:extLst>
                </a:gridCol>
                <a:gridCol w="9000000">
                  <a:extLst>
                    <a:ext uri="{9D8B030D-6E8A-4147-A177-3AD203B41FA5}">
                      <a16:colId xmlns:a16="http://schemas.microsoft.com/office/drawing/2014/main" val="1611613317"/>
                    </a:ext>
                  </a:extLst>
                </a:gridCol>
              </a:tblGrid>
              <a:tr h="900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pt-BR" altLang="ja-JP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Possíveis parceiros</a:t>
                      </a:r>
                      <a:endParaRPr kumimoji="1" lang="ja-JP" alt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r>
                        <a:rPr kumimoji="1" lang="ja-JP" alt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取引先候補</a:t>
                      </a:r>
                      <a:endParaRPr kumimoji="1" lang="pt-BR" altLang="ja-JP"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4224319"/>
                  </a:ext>
                </a:extLst>
              </a:tr>
              <a:tr h="972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pt-BR" altLang="ja-JP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Orçamento para possíveis negócios (USD)</a:t>
                      </a:r>
                      <a:endParaRPr kumimoji="1" lang="en-US" altLang="ja-JP"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想定予算額</a:t>
                      </a:r>
                      <a:endParaRPr kumimoji="1" lang="pt-BR" altLang="ja-JP"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2639559"/>
                  </a:ext>
                </a:extLst>
              </a:tr>
              <a:tr h="16199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pt-BR" altLang="ja-JP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Ideias</a:t>
                      </a:r>
                      <a:r>
                        <a:rPr kumimoji="1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1" lang="en-US" altLang="ja-JP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para </a:t>
                      </a:r>
                      <a:r>
                        <a:rPr kumimoji="1" lang="en-US" altLang="ja-JP" sz="14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visitas</a:t>
                      </a:r>
                      <a:r>
                        <a:rPr kumimoji="1" lang="pt-BR" altLang="ja-JP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no Japão</a:t>
                      </a:r>
                      <a:endParaRPr kumimoji="1" lang="ja-JP" alt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r>
                        <a:rPr kumimoji="1" lang="ja-JP" alt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来日時の活動案</a:t>
                      </a:r>
                      <a:endParaRPr kumimoji="1" lang="pt-BR" altLang="ja-JP"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2873286"/>
                  </a:ext>
                </a:extLst>
              </a:tr>
            </a:tbl>
          </a:graphicData>
        </a:graphic>
      </p:graphicFrame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308FA08C-ED60-DA0C-5B44-355D04F39250}"/>
              </a:ext>
            </a:extLst>
          </p:cNvPr>
          <p:cNvSpPr txBox="1"/>
          <p:nvPr/>
        </p:nvSpPr>
        <p:spPr>
          <a:xfrm>
            <a:off x="862014" y="490036"/>
            <a:ext cx="691038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dirty="0">
                <a:ea typeface="HGSｺﾞｼｯｸM" panose="020B0600000000000000" pitchFamily="50" charset="-128"/>
                <a:cs typeface="メイリオ" panose="020B0604030504040204" pitchFamily="50" charset="-128"/>
              </a:rPr>
              <a:t>4.</a:t>
            </a:r>
            <a:r>
              <a:rPr lang="pt-BR" altLang="ja-JP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altLang="ja-JP" sz="1800" dirty="0">
                <a:effectLst/>
                <a:latin typeface="Calibri" panose="020F0502020204030204" pitchFamily="34" charset="0"/>
                <a:ea typeface="HGSｺﾞｼｯｸM" panose="020B0600000000000000" pitchFamily="50" charset="-128"/>
              </a:rPr>
              <a:t>Planos de visitas no Japão</a:t>
            </a:r>
            <a:r>
              <a:rPr lang="ja-JP" altLang="en-US" sz="1800" dirty="0">
                <a:effectLst/>
                <a:latin typeface="Calibri" panose="020F0502020204030204" pitchFamily="34" charset="0"/>
                <a:ea typeface="HGSｺﾞｼｯｸM" panose="020B0600000000000000" pitchFamily="50" charset="-128"/>
              </a:rPr>
              <a:t> </a:t>
            </a:r>
            <a:r>
              <a:rPr lang="ja-JP" altLang="en-US" dirty="0">
                <a:ea typeface="HGSｺﾞｼｯｸM" panose="020B0600000000000000" pitchFamily="50" charset="-128"/>
                <a:cs typeface="メイリオ" panose="020B0604030504040204" pitchFamily="50" charset="-128"/>
              </a:rPr>
              <a:t>訪日時の計画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851088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E08B015-82B4-6C33-425C-A2BEE00E4399}"/>
              </a:ext>
            </a:extLst>
          </p:cNvPr>
          <p:cNvSpPr txBox="1"/>
          <p:nvPr/>
        </p:nvSpPr>
        <p:spPr>
          <a:xfrm>
            <a:off x="4285786" y="331518"/>
            <a:ext cx="511503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altLang="ja-JP" sz="1200" dirty="0">
                <a:ea typeface="HGSｺﾞｼｯｸM" panose="020B0600000000000000" pitchFamily="50" charset="-128"/>
                <a:cs typeface="メイリオ" panose="020B0604030504040204" pitchFamily="50" charset="-128"/>
              </a:rPr>
              <a:t>Para</a:t>
            </a:r>
            <a:r>
              <a:rPr lang="pt-BR" altLang="ja-JP" sz="1200" dirty="0">
                <a:effectLst/>
                <a:ea typeface="HGSｺﾞｼｯｸM" panose="020B0600000000000000" pitchFamily="50" charset="-128"/>
                <a:cs typeface="メイリオ" panose="020B0604030504040204" pitchFamily="50" charset="-128"/>
              </a:rPr>
              <a:t> caso necessário (não ultrapassar 5 slides no total)</a:t>
            </a:r>
          </a:p>
          <a:p>
            <a:r>
              <a:rPr lang="ja-JP" altLang="en-US" sz="1200" dirty="0">
                <a:effectLst/>
                <a:ea typeface="HGSｺﾞｼｯｸM" panose="020B0600000000000000" pitchFamily="50" charset="-128"/>
                <a:cs typeface="メイリオ" panose="020B0604030504040204" pitchFamily="50" charset="-128"/>
              </a:rPr>
              <a:t>必要な場合に使用。全体で</a:t>
            </a:r>
            <a:r>
              <a:rPr lang="en-US" altLang="ja-JP" sz="1200" dirty="0">
                <a:effectLst/>
                <a:ea typeface="HGSｺﾞｼｯｸM" panose="020B0600000000000000" pitchFamily="50" charset="-128"/>
                <a:cs typeface="メイリオ" panose="020B0604030504040204" pitchFamily="50" charset="-128"/>
              </a:rPr>
              <a:t>5</a:t>
            </a:r>
            <a:r>
              <a:rPr lang="ja-JP" altLang="en-US" sz="1200" dirty="0">
                <a:effectLst/>
                <a:ea typeface="HGSｺﾞｼｯｸM" panose="020B0600000000000000" pitchFamily="50" charset="-128"/>
                <a:cs typeface="メイリオ" panose="020B0604030504040204" pitchFamily="50" charset="-128"/>
              </a:rPr>
              <a:t>スライドとすること</a:t>
            </a:r>
            <a:r>
              <a:rPr lang="ja-JP" altLang="en-US" sz="1200" dirty="0">
                <a:ea typeface="HGSｺﾞｼｯｸM" panose="020B0600000000000000" pitchFamily="50" charset="-128"/>
                <a:cs typeface="メイリオ" panose="020B0604030504040204" pitchFamily="50" charset="-128"/>
              </a:rPr>
              <a:t>（スライド追加不可）</a:t>
            </a:r>
            <a:endParaRPr lang="ja-JP" altLang="en-US" sz="1200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FFD141A-F1BA-EA39-752E-757044B3379A}"/>
              </a:ext>
            </a:extLst>
          </p:cNvPr>
          <p:cNvSpPr txBox="1"/>
          <p:nvPr/>
        </p:nvSpPr>
        <p:spPr>
          <a:xfrm>
            <a:off x="806258" y="423851"/>
            <a:ext cx="511504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dirty="0">
                <a:ea typeface="HGSｺﾞｼｯｸM" panose="020B0600000000000000" pitchFamily="50" charset="-128"/>
                <a:cs typeface="メイリオ" panose="020B0604030504040204" pitchFamily="50" charset="-128"/>
              </a:rPr>
              <a:t>5.</a:t>
            </a:r>
            <a:r>
              <a:rPr lang="pt-BR" altLang="ja-JP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Página </a:t>
            </a:r>
            <a:r>
              <a:rPr lang="pt-BR" altLang="ja-JP" dirty="0">
                <a:latin typeface="Calibri" panose="020F0502020204030204" pitchFamily="34" charset="0"/>
                <a:ea typeface="HGSｺﾞｼｯｸM" panose="020B0600000000000000" pitchFamily="50" charset="-128"/>
                <a:cs typeface="Calibri" panose="020F0502020204030204" pitchFamily="34" charset="0"/>
              </a:rPr>
              <a:t>o</a:t>
            </a:r>
            <a:r>
              <a:rPr lang="pt-BR" altLang="ja-JP" sz="1800" dirty="0">
                <a:effectLst/>
                <a:latin typeface="Calibri" panose="020F0502020204030204" pitchFamily="34" charset="0"/>
                <a:ea typeface="HGSｺﾞｼｯｸM" panose="020B0600000000000000" pitchFamily="50" charset="-128"/>
              </a:rPr>
              <a:t>pcional </a:t>
            </a:r>
            <a:r>
              <a:rPr lang="ja-JP" altLang="en-US" dirty="0">
                <a:ea typeface="HGSｺﾞｼｯｸM" panose="020B0600000000000000" pitchFamily="50" charset="-128"/>
                <a:cs typeface="メイリオ" panose="020B0604030504040204" pitchFamily="50" charset="-128"/>
              </a:rPr>
              <a:t>オプショナル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564394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971</TotalTime>
  <Words>188</Words>
  <Application>Microsoft Office PowerPoint</Application>
  <PresentationFormat>ワイド画面</PresentationFormat>
  <Paragraphs>31</Paragraphs>
  <Slides>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1" baseType="lpstr">
      <vt:lpstr>HGSｺﾞｼｯｸM</vt:lpstr>
      <vt:lpstr>游ゴシック</vt:lpstr>
      <vt:lpstr>游ゴシック Light</vt:lpstr>
      <vt:lpstr>Arial</vt:lpstr>
      <vt:lpstr>Calibri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余川 達郎</dc:creator>
  <cp:lastModifiedBy>余川 達郎</cp:lastModifiedBy>
  <cp:revision>4</cp:revision>
  <dcterms:created xsi:type="dcterms:W3CDTF">2024-07-04T05:55:19Z</dcterms:created>
  <dcterms:modified xsi:type="dcterms:W3CDTF">2024-07-07T21:03:32Z</dcterms:modified>
</cp:coreProperties>
</file>